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4"/>
  </p:notesMasterIdLst>
  <p:handoutMasterIdLst>
    <p:handoutMasterId r:id="rId15"/>
  </p:handoutMasterIdLst>
  <p:sldIdLst>
    <p:sldId id="266" r:id="rId3"/>
    <p:sldId id="277" r:id="rId4"/>
    <p:sldId id="268" r:id="rId5"/>
    <p:sldId id="267" r:id="rId6"/>
    <p:sldId id="269" r:id="rId7"/>
    <p:sldId id="270" r:id="rId8"/>
    <p:sldId id="273" r:id="rId9"/>
    <p:sldId id="275" r:id="rId10"/>
    <p:sldId id="276" r:id="rId11"/>
    <p:sldId id="271" r:id="rId12"/>
    <p:sldId id="265" r:id="rId1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ACAC"/>
    <a:srgbClr val="BFBFBF"/>
    <a:srgbClr val="B7B7B7"/>
    <a:srgbClr val="F15A5C"/>
    <a:srgbClr val="81A35B"/>
    <a:srgbClr val="118BB3"/>
    <a:srgbClr val="007A5D"/>
    <a:srgbClr val="008FBC"/>
    <a:srgbClr val="00B1EB"/>
    <a:srgbClr val="009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6" autoAdjust="0"/>
    <p:restoredTop sz="94645" autoAdjust="0"/>
  </p:normalViewPr>
  <p:slideViewPr>
    <p:cSldViewPr snapToGrid="0" showGuides="1">
      <p:cViewPr varScale="1">
        <p:scale>
          <a:sx n="152" d="100"/>
          <a:sy n="152" d="100"/>
        </p:scale>
        <p:origin x="126" y="210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16.10.2022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16.10.2022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10/16/2022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57200" y="200085"/>
            <a:ext cx="7886700" cy="5105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/>
          <a:lstStyle/>
          <a:p>
            <a:fld id="{6ED79C1B-9CDF-412B-A63C-AF89948CABDD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9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18" y="0"/>
            <a:ext cx="1327082" cy="6320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youtu.be/I48tuQhZ34A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hyperlink" Target="https://github.com/cest-sources/imaging_science_tools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8.m4a"/><Relationship Id="rId7" Type="http://schemas.openxmlformats.org/officeDocument/2006/relationships/image" Target="../media/image11.emf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3: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folders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directory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Labfolder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Labbook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0" y="477843"/>
            <a:ext cx="5476574" cy="546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Series: 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Structures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Folders , Data, Code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Jingl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794" y="-548442"/>
            <a:ext cx="487362" cy="48736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5974672" y="3053918"/>
            <a:ext cx="2902997" cy="15269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hteck 1"/>
          <p:cNvSpPr/>
          <p:nvPr/>
        </p:nvSpPr>
        <p:spPr>
          <a:xfrm>
            <a:off x="6973601" y="4866501"/>
            <a:ext cx="2228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youtu.be/I48tuQhZ34A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5"/>
    </mc:Choice>
    <mc:Fallback xmlns="">
      <p:transition spd="slow" advTm="1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  <p:bldP spid="11" grpId="0" animBg="1"/>
    </p:bldLst>
  </p:timing>
  <p:extLst mod="1">
    <p:ext uri="{E180D4A7-C9FB-4DFB-919C-405C955672EB}">
      <p14:showEvtLst xmlns:p14="http://schemas.microsoft.com/office/powerpoint/2010/main">
        <p14:playEvt time="50" objId="3"/>
        <p14:stopEvt time="18602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316101" y="568590"/>
            <a:ext cx="8504559" cy="436739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LabLog</a:t>
            </a:r>
            <a:r>
              <a:rPr lang="en-US" sz="2000" b="1" dirty="0" smtClean="0"/>
              <a:t>/001_MRI_segmentation</a:t>
            </a:r>
            <a:endParaRPr lang="en-US" sz="1100" b="1" dirty="0" smtClean="0"/>
          </a:p>
          <a:p>
            <a:pPr marL="142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2022_09_02/</a:t>
            </a:r>
            <a:r>
              <a:rPr lang="en-US" sz="1600" dirty="0" smtClean="0">
                <a:solidFill>
                  <a:srgbClr val="FF0000"/>
                </a:solidFill>
              </a:rPr>
              <a:t>Exp_1_processed</a:t>
            </a:r>
          </a:p>
          <a:p>
            <a:pPr marL="142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2022_09_21/</a:t>
            </a:r>
            <a:r>
              <a:rPr lang="en-US" sz="1600" dirty="0" smtClean="0">
                <a:solidFill>
                  <a:srgbClr val="FF0000"/>
                </a:solidFill>
              </a:rPr>
              <a:t>Exp_2_processed</a:t>
            </a:r>
            <a:endParaRPr lang="en-US" sz="1600" dirty="0">
              <a:solidFill>
                <a:srgbClr val="FF0000"/>
              </a:solidFill>
            </a:endParaRPr>
          </a:p>
          <a:p>
            <a:pPr marL="1422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2022_09_28</a:t>
            </a:r>
            <a:r>
              <a:rPr lang="en-US" sz="1600" dirty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Data/</a:t>
            </a:r>
          </a:p>
          <a:p>
            <a:pPr marL="99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2021_10_14_CEST_MRI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Readme.txt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Exp_1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Exp_2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</a:rPr>
              <a:t>Exp_1_processed</a:t>
            </a:r>
            <a:endParaRPr lang="en-US" sz="1400" dirty="0">
              <a:solidFill>
                <a:srgbClr val="FF0000"/>
              </a:solidFill>
            </a:endParaRP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</a:rPr>
              <a:t>Exp_2_processed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/>
              <a:t>DataProcessed</a:t>
            </a:r>
            <a:r>
              <a:rPr lang="en-US" sz="2000" dirty="0" smtClean="0"/>
              <a:t>/</a:t>
            </a:r>
            <a:endParaRPr lang="en-US" sz="2000" dirty="0"/>
          </a:p>
          <a:p>
            <a:pPr marL="99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2021_10_14_CEST_MRI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Readme.txt</a:t>
            </a: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</a:rPr>
              <a:t>Exp_1_processed</a:t>
            </a:r>
            <a:endParaRPr lang="en-US" sz="1400" dirty="0">
              <a:solidFill>
                <a:srgbClr val="FF0000"/>
              </a:solidFill>
            </a:endParaRPr>
          </a:p>
          <a:p>
            <a:pPr marL="1537200" lvl="2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Exp_2_processed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pPr marL="153720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537200" lvl="2" indent="-4572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Processed Data – in </a:t>
            </a:r>
            <a:r>
              <a:rPr lang="en-US" dirty="0" err="1" smtClean="0"/>
              <a:t>LabLog</a:t>
            </a:r>
            <a:r>
              <a:rPr lang="en-US" dirty="0" smtClean="0"/>
              <a:t>  or in raw data?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6764785" y="101205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Daily work</a:t>
            </a:r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6764785" y="2425355"/>
            <a:ext cx="1459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Mature processing pipeline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6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45"/>
    </mc:Choice>
    <mc:Fallback xmlns="">
      <p:transition spd="slow" advTm="9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</a:rPr>
              <a:t>Summary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alibri" panose="020F0502020204030204" pitchFamily="34" charset="0"/>
              </a:rPr>
              <a:t>Many structures may work. But have at least some structure that you follow.</a:t>
            </a:r>
          </a:p>
          <a:p>
            <a:pPr marL="0" indent="0"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Separate </a:t>
            </a:r>
            <a:r>
              <a:rPr lang="en-US" sz="1800" dirty="0">
                <a:latin typeface="Calibri" panose="020F0502020204030204" pitchFamily="34" charset="0"/>
              </a:rPr>
              <a:t>C</a:t>
            </a:r>
            <a:r>
              <a:rPr lang="en-US" sz="1800" dirty="0" smtClean="0">
                <a:latin typeface="Calibri" panose="020F0502020204030204" pitchFamily="34" charset="0"/>
              </a:rPr>
              <a:t>odes, Data and </a:t>
            </a:r>
            <a:r>
              <a:rPr lang="en-US" sz="1800" dirty="0" err="1" smtClean="0">
                <a:latin typeface="Calibri" panose="020F0502020204030204" pitchFamily="34" charset="0"/>
              </a:rPr>
              <a:t>LabLog</a:t>
            </a: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Separate batch codes from base codes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Separate evaluated data from raw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Reproduce </a:t>
            </a:r>
            <a:r>
              <a:rPr lang="en-US" sz="1800" dirty="0">
                <a:latin typeface="Calibri" panose="020F0502020204030204" pitchFamily="34" charset="0"/>
              </a:rPr>
              <a:t>results from raw </a:t>
            </a:r>
            <a:r>
              <a:rPr lang="en-US" sz="1800" dirty="0" smtClean="0">
                <a:latin typeface="Calibri" panose="020F0502020204030204" pitchFamily="34" charset="0"/>
              </a:rPr>
              <a:t>data using </a:t>
            </a:r>
            <a:r>
              <a:rPr lang="en-US" sz="1800" dirty="0" err="1" smtClean="0">
                <a:latin typeface="Calibri" panose="020F0502020204030204" pitchFamily="34" charset="0"/>
              </a:rPr>
              <a:t>LabLog</a:t>
            </a:r>
            <a:r>
              <a:rPr lang="en-US" sz="1800" dirty="0" smtClean="0">
                <a:latin typeface="Calibri" panose="020F0502020204030204" pitchFamily="34" charset="0"/>
              </a:rPr>
              <a:t>/</a:t>
            </a:r>
            <a:r>
              <a:rPr lang="en-US" sz="1800" dirty="0" err="1" smtClean="0">
                <a:latin typeface="Calibri" panose="020F0502020204030204" pitchFamily="34" charset="0"/>
              </a:rPr>
              <a:t>git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>
                <a:latin typeface="Calibri" panose="020F0502020204030204" pitchFamily="34" charset="0"/>
              </a:rPr>
              <a:pPr/>
              <a:t>16.10.2022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11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" name="Jingle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"/>
                  <p14:fade in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4055" y="5229215"/>
            <a:ext cx="406400" cy="406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92427" y="4020236"/>
            <a:ext cx="6510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5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github.com/cest-sources/imaging_science_tools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</a:p>
        </p:txBody>
      </p:sp>
      <p:sp>
        <p:nvSpPr>
          <p:cNvPr id="14" name="Rechteck 13"/>
          <p:cNvSpPr/>
          <p:nvPr/>
        </p:nvSpPr>
        <p:spPr>
          <a:xfrm>
            <a:off x="5974672" y="3053918"/>
            <a:ext cx="2902997" cy="15269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6"/>
    </mc:Choice>
    <mc:Fallback xmlns="">
      <p:transition spd="slow" advTm="19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  <p:bldP spid="14" grpId="0" animBg="1"/>
    </p:bldLst>
  </p:timing>
  <p:extLst mod="1">
    <p:ext uri="{E180D4A7-C9FB-4DFB-919C-405C955672EB}">
      <p14:showEvtLst xmlns:p14="http://schemas.microsoft.com/office/powerpoint/2010/main">
        <p14:playEvt time="13" objId="2"/>
        <p14:stopEvt time="1035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Lab notebook / </a:t>
            </a:r>
            <a:r>
              <a:rPr lang="en-US" dirty="0" err="1" smtClean="0">
                <a:solidFill>
                  <a:srgbClr val="C00000"/>
                </a:solidFill>
              </a:rPr>
              <a:t>LabLog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638274" y="563094"/>
            <a:ext cx="6648646" cy="4266683"/>
            <a:chOff x="5835650" y="503770"/>
            <a:chExt cx="6648646" cy="4266683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58"/>
            <a:stretch/>
          </p:blipFill>
          <p:spPr>
            <a:xfrm>
              <a:off x="5892800" y="825499"/>
              <a:ext cx="6591496" cy="3944954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5835650" y="50377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 </a:t>
              </a:r>
              <a:r>
                <a:rPr lang="en-US" dirty="0" err="1" smtClean="0"/>
                <a:t>Labbook</a:t>
              </a:r>
              <a:endParaRPr lang="en-US" dirty="0"/>
            </a:p>
          </p:txBody>
        </p:sp>
        <p:sp>
          <p:nvSpPr>
            <p:cNvPr id="4" name="Rechteck 3"/>
            <p:cNvSpPr/>
            <p:nvPr/>
          </p:nvSpPr>
          <p:spPr>
            <a:xfrm>
              <a:off x="7557751" y="854314"/>
              <a:ext cx="16433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Alexander Graham Bell</a:t>
              </a:r>
              <a:endParaRPr lang="en-US" sz="1100" dirty="0"/>
            </a:p>
          </p:txBody>
        </p:sp>
      </p:grpSp>
      <p:sp>
        <p:nvSpPr>
          <p:cNvPr id="15" name="Rechteck 14"/>
          <p:cNvSpPr/>
          <p:nvPr/>
        </p:nvSpPr>
        <p:spPr>
          <a:xfrm>
            <a:off x="4101004" y="3087490"/>
            <a:ext cx="782081" cy="400110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82800">
              <a:spcBef>
                <a:spcPct val="20000"/>
              </a:spcBef>
            </a:pPr>
            <a:r>
              <a:rPr lang="en-US" sz="2000" dirty="0" smtClean="0">
                <a:latin typeface="Brush Script MT" panose="03060802040406070304" pitchFamily="66" charset="0"/>
              </a:rPr>
              <a:t>Data</a:t>
            </a:r>
          </a:p>
        </p:txBody>
      </p:sp>
      <p:sp>
        <p:nvSpPr>
          <p:cNvPr id="18" name="Rechteck 17"/>
          <p:cNvSpPr/>
          <p:nvPr/>
        </p:nvSpPr>
        <p:spPr>
          <a:xfrm>
            <a:off x="4101004" y="3782380"/>
            <a:ext cx="1837883" cy="400110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82800">
              <a:spcBef>
                <a:spcPct val="20000"/>
              </a:spcBef>
            </a:pPr>
            <a:r>
              <a:rPr lang="en-US" sz="2000" dirty="0" smtClean="0">
                <a:latin typeface="Brush Script MT" panose="03060802040406070304" pitchFamily="66" charset="0"/>
              </a:rPr>
              <a:t>Evaluation Codes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5668725" y="1013665"/>
            <a:ext cx="1460983" cy="400110"/>
          </a:xfrm>
          <a:prstGeom prst="rect">
            <a:avLst/>
          </a:prstGeom>
          <a:solidFill>
            <a:srgbClr val="ACACAC"/>
          </a:solidFill>
        </p:spPr>
        <p:txBody>
          <a:bodyPr wrap="square">
            <a:spAutoFit/>
          </a:bodyPr>
          <a:lstStyle/>
          <a:p>
            <a:pPr marL="82800">
              <a:spcBef>
                <a:spcPct val="20000"/>
              </a:spcBef>
            </a:pPr>
            <a:r>
              <a:rPr lang="en-US" sz="2000" dirty="0" smtClean="0">
                <a:latin typeface="Brush Script MT" panose="03060802040406070304" pitchFamily="66" charset="0"/>
              </a:rPr>
              <a:t>2022_09_02</a:t>
            </a:r>
          </a:p>
        </p:txBody>
      </p:sp>
      <p:sp>
        <p:nvSpPr>
          <p:cNvPr id="20" name="Rechteck 19"/>
          <p:cNvSpPr/>
          <p:nvPr/>
        </p:nvSpPr>
        <p:spPr>
          <a:xfrm>
            <a:off x="4101004" y="1613156"/>
            <a:ext cx="2915500" cy="1237262"/>
          </a:xfrm>
          <a:prstGeom prst="rect">
            <a:avLst/>
          </a:prstGeom>
          <a:solidFill>
            <a:srgbClr val="BFBFBF"/>
          </a:solidFill>
        </p:spPr>
        <p:txBody>
          <a:bodyPr wrap="square">
            <a:spAutoFit/>
          </a:bodyPr>
          <a:lstStyle/>
          <a:p>
            <a:pPr marL="82800">
              <a:spcBef>
                <a:spcPct val="20000"/>
              </a:spcBef>
            </a:pPr>
            <a:r>
              <a:rPr lang="en-US" sz="2000" dirty="0" smtClean="0">
                <a:latin typeface="Brush Script MT" panose="03060802040406070304" pitchFamily="66" charset="0"/>
              </a:rPr>
              <a:t>Notes  </a:t>
            </a:r>
            <a:br>
              <a:rPr lang="en-US" sz="2000" dirty="0" smtClean="0">
                <a:latin typeface="Brush Script MT" panose="03060802040406070304" pitchFamily="66" charset="0"/>
              </a:rPr>
            </a:br>
            <a:r>
              <a:rPr lang="en-US" sz="1600" dirty="0" smtClean="0">
                <a:latin typeface="Brush Script MT" panose="03060802040406070304" pitchFamily="66" charset="0"/>
              </a:rPr>
              <a:t> How data was generated and processed</a:t>
            </a:r>
          </a:p>
          <a:p>
            <a:pPr marL="82800">
              <a:spcBef>
                <a:spcPct val="20000"/>
              </a:spcBef>
            </a:pPr>
            <a:r>
              <a:rPr lang="en-US" sz="1600" dirty="0" smtClean="0">
                <a:latin typeface="Brush Script MT" panose="03060802040406070304" pitchFamily="66" charset="0"/>
              </a:rPr>
              <a:t>What went wrong. </a:t>
            </a:r>
          </a:p>
          <a:p>
            <a:pPr marL="82800">
              <a:spcBef>
                <a:spcPct val="20000"/>
              </a:spcBef>
            </a:pPr>
            <a:r>
              <a:rPr lang="en-US" sz="1600" dirty="0" smtClean="0">
                <a:latin typeface="Brush Script MT" panose="03060802040406070304" pitchFamily="66" charset="0"/>
              </a:rPr>
              <a:t>All observations.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41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67"/>
    </mc:Choice>
    <mc:Fallback xmlns="">
      <p:transition spd="slow" advTm="74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1958100" y="745700"/>
            <a:ext cx="8504559" cy="4130785"/>
          </a:xfrm>
        </p:spPr>
        <p:txBody>
          <a:bodyPr/>
          <a:lstStyle/>
          <a:p>
            <a:pPr marL="540000" lvl="1" indent="0"/>
            <a:r>
              <a:rPr lang="en-US" dirty="0"/>
              <a:t>	</a:t>
            </a:r>
            <a:r>
              <a:rPr lang="en-US" sz="1800" dirty="0" smtClean="0"/>
              <a:t>Raw data that never changes after acquisition</a:t>
            </a:r>
          </a:p>
          <a:p>
            <a:pPr marL="2431800" lvl="5" indent="-457200"/>
            <a:r>
              <a:rPr lang="en-US" dirty="0" smtClean="0"/>
              <a:t>2022_02_13_first_MRI_test</a:t>
            </a:r>
          </a:p>
          <a:p>
            <a:pPr marL="540000" lvl="1" indent="0"/>
            <a:r>
              <a:rPr lang="en-US" dirty="0" smtClean="0"/>
              <a:t>	</a:t>
            </a:r>
            <a:r>
              <a:rPr lang="en-US" sz="1800" dirty="0" smtClean="0"/>
              <a:t>Codes and packages that you use and rarely change, </a:t>
            </a:r>
            <a:br>
              <a:rPr lang="en-US" sz="1800" dirty="0" smtClean="0"/>
            </a:br>
            <a:r>
              <a:rPr lang="en-US" sz="1800" dirty="0" smtClean="0"/>
              <a:t>		all checked-in via </a:t>
            </a:r>
            <a:r>
              <a:rPr lang="en-US" sz="1800" dirty="0" err="1" smtClean="0"/>
              <a:t>git</a:t>
            </a:r>
            <a:endParaRPr lang="en-US" dirty="0" smtClean="0"/>
          </a:p>
          <a:p>
            <a:pPr marL="2431800" lvl="5" indent="-457200"/>
            <a:r>
              <a:rPr lang="en-US" dirty="0" smtClean="0"/>
              <a:t>SPM12</a:t>
            </a:r>
          </a:p>
          <a:p>
            <a:pPr marL="2431800" lvl="5" indent="-457200"/>
            <a:r>
              <a:rPr lang="en-US" dirty="0" err="1" smtClean="0"/>
              <a:t>CEST_eval</a:t>
            </a:r>
            <a:endParaRPr lang="en-US" dirty="0" smtClean="0"/>
          </a:p>
          <a:p>
            <a:pPr marL="540000" lvl="1" indent="0"/>
            <a:r>
              <a:rPr lang="en-US" dirty="0" smtClean="0"/>
              <a:t> 	</a:t>
            </a:r>
            <a:r>
              <a:rPr lang="en-US" sz="1800" dirty="0" smtClean="0"/>
              <a:t>Project folders with Batch codes / Evaluated data</a:t>
            </a:r>
          </a:p>
          <a:p>
            <a:pPr marL="2317500" lvl="5" indent="-342900"/>
            <a:r>
              <a:rPr lang="en-US" dirty="0" smtClean="0"/>
              <a:t>001_MRI_segmentation</a:t>
            </a:r>
          </a:p>
          <a:p>
            <a:pPr marL="2774700" lvl="6" indent="-342900"/>
            <a:r>
              <a:rPr lang="en-US" sz="1600" dirty="0" smtClean="0"/>
              <a:t>Batch codes using/loading </a:t>
            </a:r>
            <a:r>
              <a:rPr lang="en-US" sz="1600" dirty="0" smtClean="0">
                <a:solidFill>
                  <a:srgbClr val="C00000"/>
                </a:solidFill>
              </a:rPr>
              <a:t>Data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rgbClr val="C00000"/>
                </a:solidFill>
              </a:rPr>
              <a:t>Codes</a:t>
            </a:r>
          </a:p>
          <a:p>
            <a:pPr marL="2317500" lvl="5" indent="-342900"/>
            <a:r>
              <a:rPr lang="en-US" dirty="0" smtClean="0"/>
              <a:t>002_CEST_simulation</a:t>
            </a:r>
          </a:p>
          <a:p>
            <a:pPr marL="2774700" lvl="6" indent="-342900"/>
            <a:r>
              <a:rPr lang="en-US" sz="1600" dirty="0"/>
              <a:t>Batch codes using/loading </a:t>
            </a:r>
            <a:r>
              <a:rPr lang="en-US" sz="1600" dirty="0">
                <a:solidFill>
                  <a:srgbClr val="C00000"/>
                </a:solidFill>
              </a:rPr>
              <a:t>Data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C00000"/>
                </a:solidFill>
              </a:rPr>
              <a:t>Codes</a:t>
            </a:r>
          </a:p>
          <a:p>
            <a:pPr marL="3231900" lvl="7" indent="-342900"/>
            <a:endParaRPr lang="en-US" dirty="0"/>
          </a:p>
          <a:p>
            <a:pPr marL="3231900" lvl="7" indent="-342900"/>
            <a:endParaRPr lang="en-US" dirty="0" smtClean="0"/>
          </a:p>
          <a:p>
            <a:pPr marL="3689100" lvl="8" indent="-342900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 structure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0" y="734800"/>
            <a:ext cx="3017520" cy="297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Data</a:t>
            </a:r>
            <a:r>
              <a:rPr lang="en-US" sz="2800" dirty="0">
                <a:solidFill>
                  <a:srgbClr val="003865"/>
                </a:solidFill>
              </a:rPr>
              <a:t>		</a:t>
            </a:r>
            <a:endParaRPr lang="en-US" sz="2800" dirty="0" smtClean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Codes</a:t>
            </a:r>
            <a:endParaRPr lang="en-US" sz="2800" dirty="0" smtClean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700" dirty="0" smtClean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3865"/>
              </a:solidFill>
            </a:endParaRPr>
          </a:p>
          <a:p>
            <a:pPr marL="997200" lvl="1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C00000"/>
                </a:solidFill>
              </a:rPr>
              <a:t>LabLog</a:t>
            </a:r>
            <a:r>
              <a:rPr lang="en-US" sz="2800" dirty="0" smtClean="0">
                <a:solidFill>
                  <a:srgbClr val="003865"/>
                </a:solidFill>
              </a:rPr>
              <a:t>  </a:t>
            </a:r>
            <a:r>
              <a:rPr lang="en-US" sz="2800" dirty="0">
                <a:solidFill>
                  <a:srgbClr val="003865"/>
                </a:solidFill>
              </a:rPr>
              <a:t>	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573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15"/>
    </mc:Choice>
    <mc:Fallback xmlns="">
      <p:transition spd="slow" advTm="142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316101" y="568590"/>
            <a:ext cx="8504559" cy="43673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Have a raw data folder where all data from experiments are stored as they are. </a:t>
            </a:r>
            <a:r>
              <a:rPr lang="en-US" sz="1600" dirty="0" smtClean="0">
                <a:solidFill>
                  <a:srgbClr val="C00000"/>
                </a:solidFill>
              </a:rPr>
              <a:t>This data never changes. </a:t>
            </a:r>
            <a:r>
              <a:rPr lang="en-US" sz="16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Use date (</a:t>
            </a:r>
            <a:r>
              <a:rPr lang="en-US" sz="1600" dirty="0" smtClean="0">
                <a:solidFill>
                  <a:srgbClr val="C00000"/>
                </a:solidFill>
              </a:rPr>
              <a:t>YYYY_MM_DD</a:t>
            </a:r>
            <a:r>
              <a:rPr lang="en-US" sz="1600" dirty="0" smtClean="0"/>
              <a:t>) and most important info as folder name, e.g. experiment type? Phantom data or Human subject data?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Add a </a:t>
            </a:r>
            <a:r>
              <a:rPr lang="en-US" sz="1600" dirty="0" smtClean="0">
                <a:solidFill>
                  <a:srgbClr val="C00000"/>
                </a:solidFill>
              </a:rPr>
              <a:t>_Readme.txt </a:t>
            </a:r>
            <a:r>
              <a:rPr lang="en-US" sz="1600" dirty="0" smtClean="0"/>
              <a:t>in each folder with all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Data folder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2021_10_14_CEST_MRI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_Readme.txt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Exp_1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Exp_2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2022_09_01_SNR_test1_brain_subject</a:t>
            </a: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_Readme.txt</a:t>
            </a:r>
            <a:endParaRPr lang="en-US" sz="1600" dirty="0"/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Exp_1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Data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7"/>
    </mc:Choice>
    <mc:Fallback xmlns="">
      <p:transition spd="slow" advTm="63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316101" y="568590"/>
            <a:ext cx="8504559" cy="4367394"/>
          </a:xfrm>
        </p:spPr>
        <p:txBody>
          <a:bodyPr/>
          <a:lstStyle/>
          <a:p>
            <a:pPr marL="540000" lvl="1" indent="0"/>
            <a:r>
              <a:rPr lang="en-US" sz="1800" dirty="0"/>
              <a:t>Codes and packages that you use and rarely change, </a:t>
            </a:r>
            <a:r>
              <a:rPr lang="en-US" sz="1800" dirty="0" smtClean="0"/>
              <a:t>all </a:t>
            </a:r>
            <a:r>
              <a:rPr lang="en-US" sz="1800" dirty="0"/>
              <a:t>checked-in via </a:t>
            </a:r>
            <a:r>
              <a:rPr lang="en-US" sz="1800" dirty="0" err="1" smtClean="0"/>
              <a:t>git</a:t>
            </a:r>
            <a:endParaRPr lang="en-US" sz="1800" dirty="0" smtClean="0"/>
          </a:p>
          <a:p>
            <a:pPr marL="540000" lvl="1" indent="0"/>
            <a:endParaRPr lang="en-US" dirty="0"/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SPM12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sz="1800" dirty="0" err="1" smtClean="0"/>
              <a:t>CEST_eval</a:t>
            </a:r>
            <a:endParaRPr lang="en-US" sz="1800" dirty="0" smtClean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40000" lvl="1" indent="0"/>
            <a:endParaRPr lang="en-US" sz="1800" dirty="0"/>
          </a:p>
          <a:p>
            <a:pPr marL="540000" lvl="1" indent="0"/>
            <a:endParaRPr lang="en-US" sz="1800" dirty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Codes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6" y="1425165"/>
            <a:ext cx="276225" cy="2381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6" y="1772200"/>
            <a:ext cx="276225" cy="2381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4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4"/>
    </mc:Choice>
    <mc:Fallback xmlns="">
      <p:transition spd="slow" advTm="19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316101" y="568590"/>
            <a:ext cx="8504559" cy="4367394"/>
          </a:xfrm>
        </p:spPr>
        <p:txBody>
          <a:bodyPr/>
          <a:lstStyle/>
          <a:p>
            <a:pPr marL="540000" lvl="1" indent="0"/>
            <a:r>
              <a:rPr lang="en-US" sz="1800" dirty="0" smtClean="0"/>
              <a:t>Use a running number to identify projects.</a:t>
            </a:r>
          </a:p>
          <a:p>
            <a:pPr marL="540000" lvl="1" indent="0"/>
            <a:r>
              <a:rPr lang="en-US" sz="1800" dirty="0" smtClean="0"/>
              <a:t>Use a </a:t>
            </a:r>
            <a:r>
              <a:rPr lang="en-US" sz="1800" dirty="0" err="1" smtClean="0"/>
              <a:t>git</a:t>
            </a:r>
            <a:r>
              <a:rPr lang="en-US" sz="1800" dirty="0" smtClean="0"/>
              <a:t> or date folders within.</a:t>
            </a:r>
            <a:br>
              <a:rPr lang="en-US" sz="1800" dirty="0" smtClean="0"/>
            </a:br>
            <a:endParaRPr lang="en-US" sz="1800" dirty="0" smtClean="0"/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001_MRI_segmentation/     </a:t>
            </a:r>
            <a:r>
              <a:rPr lang="en-US" sz="1100" dirty="0" smtClean="0"/>
              <a:t>Batch </a:t>
            </a:r>
            <a:r>
              <a:rPr lang="en-US" sz="1100" dirty="0"/>
              <a:t>codes using/loading </a:t>
            </a:r>
            <a:r>
              <a:rPr lang="en-US" sz="1100" dirty="0">
                <a:solidFill>
                  <a:srgbClr val="C00000"/>
                </a:solidFill>
              </a:rPr>
              <a:t>Data</a:t>
            </a:r>
            <a:r>
              <a:rPr lang="en-US" sz="1100" dirty="0"/>
              <a:t> and </a:t>
            </a:r>
            <a:r>
              <a:rPr lang="en-US" sz="1100" dirty="0">
                <a:solidFill>
                  <a:srgbClr val="C00000"/>
                </a:solidFill>
              </a:rPr>
              <a:t>Codes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2022_09_02/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2022_09_21/</a:t>
            </a:r>
            <a:endParaRPr lang="en-US" sz="1600" dirty="0"/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2022_09_28/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Figures/</a:t>
            </a:r>
            <a:endParaRPr lang="en-US" sz="1600" dirty="0"/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Status.pptx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C00000"/>
              </a:solidFill>
            </a:endParaRPr>
          </a:p>
          <a:p>
            <a:pPr marL="1537200" lvl="2" indent="-457200">
              <a:buFont typeface="Arial" panose="020B0604020202020204" pitchFamily="34" charset="0"/>
              <a:buChar char="•"/>
            </a:pPr>
            <a:r>
              <a:rPr lang="en-US" sz="1600" dirty="0" smtClean="0"/>
              <a:t>002_CEST_simulation</a:t>
            </a:r>
            <a:r>
              <a:rPr lang="en-US" sz="1600" dirty="0"/>
              <a:t>/     </a:t>
            </a:r>
            <a:r>
              <a:rPr lang="en-US" sz="1100" dirty="0"/>
              <a:t>Batch codes using/loading </a:t>
            </a:r>
            <a:r>
              <a:rPr lang="en-US" sz="1100" dirty="0">
                <a:solidFill>
                  <a:srgbClr val="C00000"/>
                </a:solidFill>
              </a:rPr>
              <a:t>Data</a:t>
            </a:r>
            <a:r>
              <a:rPr lang="en-US" sz="1100" dirty="0"/>
              <a:t> and </a:t>
            </a:r>
            <a:r>
              <a:rPr lang="en-US" sz="1100" dirty="0">
                <a:solidFill>
                  <a:srgbClr val="C00000"/>
                </a:solidFill>
              </a:rPr>
              <a:t>Codes</a:t>
            </a:r>
            <a:endParaRPr lang="en-US" sz="1600" dirty="0">
              <a:solidFill>
                <a:srgbClr val="C00000"/>
              </a:solidFill>
            </a:endParaRP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/>
              <a:t>.</a:t>
            </a:r>
            <a:r>
              <a:rPr lang="en-US" sz="1600" dirty="0" err="1" smtClean="0"/>
              <a:t>git</a:t>
            </a:r>
            <a:endParaRPr lang="en-US" sz="1600" dirty="0" smtClean="0"/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   </a:t>
            </a:r>
            <a:r>
              <a:rPr lang="en-US" sz="1600" dirty="0" err="1" smtClean="0">
                <a:solidFill>
                  <a:srgbClr val="FF0000"/>
                </a:solidFill>
              </a:rPr>
              <a:t>Script.m</a:t>
            </a:r>
            <a:endParaRPr lang="en-US" sz="1600" dirty="0">
              <a:solidFill>
                <a:srgbClr val="FF0000"/>
              </a:solidFill>
            </a:endParaRP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Figures</a:t>
            </a:r>
            <a:r>
              <a:rPr lang="en-US" sz="1600" dirty="0"/>
              <a:t>/</a:t>
            </a:r>
          </a:p>
          <a:p>
            <a:pPr marL="1860300" lvl="4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Status.pptx</a:t>
            </a:r>
            <a:endParaRPr lang="en-US" sz="1600" dirty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40000" lvl="1" indent="0"/>
            <a:endParaRPr lang="en-US" sz="1800" dirty="0"/>
          </a:p>
          <a:p>
            <a:pPr marL="540000" lvl="1" indent="0"/>
            <a:endParaRPr lang="en-US" sz="1800" dirty="0"/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C00000"/>
                </a:solidFill>
              </a:rPr>
              <a:t>LabLog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5722526" y="503770"/>
            <a:ext cx="3365500" cy="4266683"/>
            <a:chOff x="5835650" y="503770"/>
            <a:chExt cx="3365500" cy="4266683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6"/>
            <a:stretch/>
          </p:blipFill>
          <p:spPr>
            <a:xfrm>
              <a:off x="5892800" y="825499"/>
              <a:ext cx="3251200" cy="394495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" name="Textfeld 2"/>
            <p:cNvSpPr txBox="1"/>
            <p:nvPr/>
          </p:nvSpPr>
          <p:spPr>
            <a:xfrm>
              <a:off x="5835650" y="503770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 </a:t>
              </a:r>
              <a:r>
                <a:rPr lang="en-US" dirty="0" err="1" smtClean="0"/>
                <a:t>Labbook</a:t>
              </a:r>
              <a:endParaRPr lang="en-US" dirty="0"/>
            </a:p>
          </p:txBody>
        </p:sp>
        <p:sp>
          <p:nvSpPr>
            <p:cNvPr id="4" name="Rechteck 3"/>
            <p:cNvSpPr/>
            <p:nvPr/>
          </p:nvSpPr>
          <p:spPr>
            <a:xfrm>
              <a:off x="7557751" y="854314"/>
              <a:ext cx="164339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Alexander Graham Bell</a:t>
              </a:r>
              <a:endParaRPr lang="en-US" sz="1100" dirty="0"/>
            </a:p>
          </p:txBody>
        </p:sp>
      </p:grpSp>
      <p:sp>
        <p:nvSpPr>
          <p:cNvPr id="5" name="Rechteck 4"/>
          <p:cNvSpPr/>
          <p:nvPr/>
        </p:nvSpPr>
        <p:spPr>
          <a:xfrm>
            <a:off x="6707565" y="1094718"/>
            <a:ext cx="1246188" cy="2019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1" r="15331" b="14103"/>
          <a:stretch/>
        </p:blipFill>
        <p:spPr>
          <a:xfrm>
            <a:off x="2101851" y="3981551"/>
            <a:ext cx="228600" cy="241199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405276" y="2337656"/>
            <a:ext cx="16337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dirty="0" err="1" smtClean="0">
                <a:solidFill>
                  <a:srgbClr val="FF0000"/>
                </a:solidFill>
                <a:latin typeface="Arial Unicode MS" panose="020B0604020202020204" pitchFamily="34" charset="-128"/>
              </a:rPr>
              <a:t>Git</a:t>
            </a:r>
            <a:r>
              <a:rPr lang="en-US" altLang="en-US" sz="1000" dirty="0" smtClean="0">
                <a:solidFill>
                  <a:srgbClr val="FF0000"/>
                </a:solidFill>
                <a:latin typeface="Arial Unicode MS" panose="020B0604020202020204" pitchFamily="34" charset="-128"/>
              </a:rPr>
              <a:t>: </a:t>
            </a:r>
            <a:r>
              <a:rPr lang="en-US" altLang="en-US" sz="1000" dirty="0" err="1" smtClean="0">
                <a:solidFill>
                  <a:srgbClr val="FF0000"/>
                </a:solidFill>
                <a:latin typeface="Arial Unicode MS" panose="020B0604020202020204" pitchFamily="34" charset="-128"/>
              </a:rPr>
              <a:t>CEST_eval</a:t>
            </a:r>
            <a:r>
              <a:rPr lang="en-US" altLang="en-US" sz="1000" dirty="0">
                <a:solidFill>
                  <a:srgbClr val="FF0000"/>
                </a:solidFill>
                <a:latin typeface="Arial Unicode MS" panose="020B0604020202020204" pitchFamily="34" charset="-128"/>
              </a:rPr>
              <a:t> </a:t>
            </a:r>
            <a:r>
              <a:rPr lang="en-US" altLang="en-US" sz="1000" dirty="0" smtClean="0">
                <a:solidFill>
                  <a:srgbClr val="FF0000"/>
                </a:solidFill>
                <a:latin typeface="Arial Unicode MS" panose="020B0604020202020204" pitchFamily="34" charset="-128"/>
              </a:rPr>
              <a:t> # 9eabf5</a:t>
            </a:r>
            <a:r>
              <a:rPr lang="en-US" altLang="en-US" sz="200" dirty="0" smtClean="0">
                <a:solidFill>
                  <a:srgbClr val="FF0000"/>
                </a:solidFill>
              </a:rPr>
              <a:t> 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2152650" y="1780518"/>
            <a:ext cx="1281764" cy="2641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727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722"/>
    </mc:Choice>
    <mc:Fallback xmlns="">
      <p:transition spd="slow" advTm="111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Data</a:t>
            </a: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Codes</a:t>
            </a:r>
            <a:r>
              <a:rPr lang="en-US" dirty="0" smtClean="0"/>
              <a:t>	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C00000"/>
                </a:solidFill>
              </a:rPr>
              <a:t>LabLog</a:t>
            </a:r>
            <a:r>
              <a:rPr lang="en-US" dirty="0" smtClean="0"/>
              <a:t>  	</a:t>
            </a:r>
            <a:endParaRPr lang="en-US" dirty="0"/>
          </a:p>
          <a:p>
            <a:pPr marL="3231900" lvl="7" indent="-342900"/>
            <a:endParaRPr lang="en-US" dirty="0" smtClean="0"/>
          </a:p>
          <a:p>
            <a:pPr marL="3689100" lvl="8" indent="-342900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 structure – Take Home!</a:t>
            </a:r>
            <a:endParaRPr lang="en-US" dirty="0"/>
          </a:p>
        </p:txBody>
      </p:sp>
      <p:pic>
        <p:nvPicPr>
          <p:cNvPr id="4" name="Inhaltsplatzhalt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43" y="798477"/>
            <a:ext cx="3530049" cy="205823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2"/>
    </mc:Choice>
    <mc:Fallback xmlns="">
      <p:transition spd="slow" advTm="14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Folder structure – Reproducible Results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/>
          <a:srcRect l="7912" b="1385"/>
          <a:stretch/>
        </p:blipFill>
        <p:spPr>
          <a:xfrm>
            <a:off x="324606" y="657004"/>
            <a:ext cx="3051602" cy="202944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6"/>
          <a:srcRect t="25113"/>
          <a:stretch/>
        </p:blipFill>
        <p:spPr>
          <a:xfrm>
            <a:off x="681596" y="2686445"/>
            <a:ext cx="1676400" cy="20685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881938" y="562786"/>
            <a:ext cx="6161163" cy="3416320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load codes that you need for the batch file </a:t>
            </a:r>
            <a:r>
              <a:rPr lang="en-GB" sz="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addpath</a:t>
            </a:r>
            <a:r>
              <a:rPr lang="en-GB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genpath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900" dirty="0">
                <a:solidFill>
                  <a:srgbClr val="A020F0"/>
                </a:solidFill>
                <a:latin typeface="Courier New" panose="02070309020205020404" pitchFamily="49" charset="0"/>
              </a:rPr>
              <a:t>'C:\thesis\Codes\</a:t>
            </a:r>
            <a:r>
              <a:rPr lang="en-GB" sz="900" dirty="0" err="1">
                <a:solidFill>
                  <a:srgbClr val="A020F0"/>
                </a:solidFill>
                <a:latin typeface="Courier New" panose="02070309020205020404" pitchFamily="49" charset="0"/>
              </a:rPr>
              <a:t>CEST_EVAL_github</a:t>
            </a:r>
            <a:r>
              <a:rPr lang="en-GB" sz="900" dirty="0">
                <a:solidFill>
                  <a:srgbClr val="A020F0"/>
                </a:solidFill>
                <a:latin typeface="Courier New" panose="02070309020205020404" pitchFamily="49" charset="0"/>
              </a:rPr>
              <a:t>\'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));  </a:t>
            </a:r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adds all folders and subfolders to the </a:t>
            </a:r>
            <a:r>
              <a:rPr lang="en-GB" sz="9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matlab</a:t>
            </a:r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 path for this session.</a:t>
            </a:r>
          </a:p>
          <a:p>
            <a:r>
              <a:rPr lang="en-US" sz="9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load data that you need for the batch file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load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A020F0"/>
                </a:solidFill>
                <a:latin typeface="Courier New" panose="02070309020205020404" pitchFamily="49" charset="0"/>
              </a:rPr>
              <a:t>'C:\thesis\Data\2022_09_29_CEST_example_data\</a:t>
            </a:r>
            <a:r>
              <a:rPr lang="en-US" sz="900" dirty="0" err="1">
                <a:solidFill>
                  <a:srgbClr val="A020F0"/>
                </a:solidFill>
                <a:latin typeface="Courier New" panose="02070309020205020404" pitchFamily="49" charset="0"/>
              </a:rPr>
              <a:t>Example_data.mat</a:t>
            </a:r>
            <a:r>
              <a:rPr lang="en-US" sz="900" dirty="0" smtClean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now your local codes can be played out</a:t>
            </a:r>
          </a:p>
          <a:p>
            <a:endParaRPr lang="en-US" sz="900" dirty="0" smtClean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GB" sz="9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%% </a:t>
            </a:r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lets display some data from the data we loaded</a:t>
            </a:r>
            <a:r>
              <a:rPr lang="en-GB" sz="9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, and </a:t>
            </a:r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calculate a binary mask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A=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Mz_stack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(:,:,1,1);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Segment =A&gt;200;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figure,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subplot(1,2,1),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(A);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subplot(1,2,2),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imagesc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(Segment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900" dirty="0">
                <a:solidFill>
                  <a:srgbClr val="228B22"/>
                </a:solidFill>
                <a:latin typeface="Courier New" panose="02070309020205020404" pitchFamily="49" charset="0"/>
              </a:rPr>
              <a:t>%%% lets use a function (montage1t, NORM_ZSTACK) from the loaded package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Z=NORM_ZSTACK(Mz_stack,M0_stack,P,Segment); </a:t>
            </a:r>
            <a:r>
              <a:rPr lang="en-US" sz="900" dirty="0">
                <a:solidFill>
                  <a:srgbClr val="228B22"/>
                </a:solidFill>
                <a:latin typeface="Courier New" panose="02070309020205020404" pitchFamily="49" charset="0"/>
              </a:rPr>
              <a:t>% normalizes </a:t>
            </a:r>
            <a:r>
              <a:rPr lang="en-US" sz="9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Mz_stack</a:t>
            </a:r>
            <a:r>
              <a:rPr lang="en-US" sz="9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and </a:t>
            </a:r>
            <a:r>
              <a:rPr lang="en-US" sz="900" dirty="0">
                <a:solidFill>
                  <a:srgbClr val="228B22"/>
                </a:solidFill>
                <a:latin typeface="Courier New" panose="02070309020205020404" pitchFamily="49" charset="0"/>
              </a:rPr>
              <a:t>applies </a:t>
            </a:r>
            <a:r>
              <a:rPr lang="en-US" sz="900" dirty="0" smtClean="0">
                <a:solidFill>
                  <a:srgbClr val="228B22"/>
                </a:solidFill>
                <a:latin typeface="Courier New" panose="02070309020205020404" pitchFamily="49" charset="0"/>
              </a:rPr>
              <a:t>Segment</a:t>
            </a:r>
          </a:p>
          <a:p>
            <a:endParaRPr lang="en-US" sz="9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</a:p>
          <a:p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subplot(2,2,1),montage1t(</a:t>
            </a:r>
            <a:r>
              <a:rPr lang="en-GB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Mz_stack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); title(</a:t>
            </a:r>
            <a:r>
              <a:rPr lang="en-GB" sz="900" dirty="0">
                <a:solidFill>
                  <a:srgbClr val="A020F0"/>
                </a:solidFill>
                <a:latin typeface="Courier New" panose="02070309020205020404" pitchFamily="49" charset="0"/>
              </a:rPr>
              <a:t>'raw data'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subplot(2,2,3),montage1t(Z); title(</a:t>
            </a:r>
            <a:r>
              <a:rPr lang="en-GB" sz="900" dirty="0">
                <a:solidFill>
                  <a:srgbClr val="A020F0"/>
                </a:solidFill>
                <a:latin typeface="Courier New" panose="02070309020205020404" pitchFamily="49" charset="0"/>
              </a:rPr>
              <a:t>'segmented and normalized data'</a:t>
            </a:r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1" name="Pfeil nach links und rechts 10"/>
          <p:cNvSpPr/>
          <p:nvPr/>
        </p:nvSpPr>
        <p:spPr>
          <a:xfrm rot="19577325">
            <a:off x="1786593" y="1165338"/>
            <a:ext cx="1291888" cy="161457"/>
          </a:xfrm>
          <a:prstGeom prst="left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feil nach links und rechts 11"/>
          <p:cNvSpPr/>
          <p:nvPr/>
        </p:nvSpPr>
        <p:spPr>
          <a:xfrm rot="18370162">
            <a:off x="2332141" y="1660742"/>
            <a:ext cx="807989" cy="161457"/>
          </a:xfrm>
          <a:prstGeom prst="left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Gerader Verbinder 13"/>
          <p:cNvCxnSpPr/>
          <p:nvPr/>
        </p:nvCxnSpPr>
        <p:spPr>
          <a:xfrm flipH="1">
            <a:off x="2270234" y="2789874"/>
            <a:ext cx="605396" cy="22694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7"/>
          <a:srcRect l="7450" r="5564"/>
          <a:stretch/>
        </p:blipFill>
        <p:spPr>
          <a:xfrm>
            <a:off x="480767" y="3493887"/>
            <a:ext cx="2045617" cy="1428857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390" y="2912252"/>
            <a:ext cx="1228725" cy="466725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2781338" y="4570200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Results always linked to versioned Code and raw Data!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43060" y="2686445"/>
            <a:ext cx="2102177" cy="22362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963"/>
    </mc:Choice>
    <mc:Fallback xmlns="">
      <p:transition spd="slow" advTm="123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11" grpId="0" animBg="1"/>
      <p:bldP spid="12" grpId="0" animBg="1"/>
      <p:bldP spid="18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461987" y="674574"/>
            <a:ext cx="8504559" cy="4130785"/>
          </a:xfrm>
        </p:spPr>
        <p:txBody>
          <a:bodyPr/>
          <a:lstStyle/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Data</a:t>
            </a: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Codes</a:t>
            </a:r>
            <a:r>
              <a:rPr lang="en-US" dirty="0" smtClean="0"/>
              <a:t>	</a:t>
            </a:r>
          </a:p>
          <a:p>
            <a:pPr marL="9972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marL="997200" lvl="1" indent="-4572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C00000"/>
                </a:solidFill>
              </a:rPr>
              <a:t>LabLog</a:t>
            </a:r>
            <a:r>
              <a:rPr lang="en-US" dirty="0" smtClean="0"/>
              <a:t>  	</a:t>
            </a:r>
            <a:endParaRPr lang="en-US" dirty="0"/>
          </a:p>
          <a:p>
            <a:pPr marL="3231900" lvl="7" indent="-342900"/>
            <a:endParaRPr lang="en-US" dirty="0" smtClean="0"/>
          </a:p>
          <a:p>
            <a:pPr marL="3689100" lvl="8" indent="-342900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Results</a:t>
            </a:r>
            <a:endParaRPr lang="en-US" dirty="0"/>
          </a:p>
        </p:txBody>
      </p:sp>
      <p:pic>
        <p:nvPicPr>
          <p:cNvPr id="4" name="Inhaltsplatzhalt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43" y="798477"/>
            <a:ext cx="3530049" cy="205823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81151" y="3630700"/>
            <a:ext cx="7507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Results in </a:t>
            </a:r>
            <a:r>
              <a:rPr lang="en-US" sz="2000" b="1" dirty="0" err="1" smtClean="0">
                <a:solidFill>
                  <a:srgbClr val="C00000"/>
                </a:solidFill>
              </a:rPr>
              <a:t>LabLog</a:t>
            </a:r>
            <a:r>
              <a:rPr lang="en-US" sz="2000" dirty="0" smtClean="0">
                <a:solidFill>
                  <a:srgbClr val="C00000"/>
                </a:solidFill>
              </a:rPr>
              <a:t> have a corresponding generating file.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Thus, results are always linked to versioned </a:t>
            </a:r>
            <a:r>
              <a:rPr lang="en-US" sz="2000" b="1" dirty="0" smtClean="0">
                <a:solidFill>
                  <a:srgbClr val="C00000"/>
                </a:solidFill>
              </a:rPr>
              <a:t>Code</a:t>
            </a:r>
            <a:r>
              <a:rPr lang="en-US" sz="2000" dirty="0" smtClean="0">
                <a:solidFill>
                  <a:srgbClr val="C00000"/>
                </a:solidFill>
              </a:rPr>
              <a:t> and raw </a:t>
            </a:r>
            <a:r>
              <a:rPr lang="en-US" sz="2000" b="1" dirty="0" smtClean="0">
                <a:solidFill>
                  <a:srgbClr val="C00000"/>
                </a:solidFill>
              </a:rPr>
              <a:t>Data</a:t>
            </a:r>
            <a:r>
              <a:rPr lang="en-US" sz="2000" dirty="0" smtClean="0">
                <a:solidFill>
                  <a:srgbClr val="C00000"/>
                </a:solidFill>
              </a:rPr>
              <a:t>!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92"/>
    </mc:Choice>
    <mc:Fallback xmlns="">
      <p:transition spd="slow" advTm="15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2.6|2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2|28.2|35.6|1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4|4.6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7|4.9|12.6|20.5|15.8|6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18.5|7.6|26.7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452</Words>
  <Application>Microsoft Office PowerPoint</Application>
  <PresentationFormat>Bildschirmpräsentation (16:9)</PresentationFormat>
  <Paragraphs>157</Paragraphs>
  <Slides>11</Slides>
  <Notes>0</Notes>
  <HiddenSlides>0</HiddenSlides>
  <MMClips>11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 Unicode MS</vt:lpstr>
      <vt:lpstr>Arial</vt:lpstr>
      <vt:lpstr>Brush Script MT</vt:lpstr>
      <vt:lpstr>Calibri</vt:lpstr>
      <vt:lpstr>Courier New</vt:lpstr>
      <vt:lpstr>Times New Roman</vt:lpstr>
      <vt:lpstr>Titelfolienmaster</vt:lpstr>
      <vt:lpstr>Inhaltsseite</vt:lpstr>
      <vt:lpstr>Part 3:</vt:lpstr>
      <vt:lpstr>Lab notebook / LabLog</vt:lpstr>
      <vt:lpstr>Folder structure</vt:lpstr>
      <vt:lpstr>Data</vt:lpstr>
      <vt:lpstr>Codes</vt:lpstr>
      <vt:lpstr>LabLog</vt:lpstr>
      <vt:lpstr>Folder structure – Take Home!</vt:lpstr>
      <vt:lpstr>Folder structure – Reproducible Results</vt:lpstr>
      <vt:lpstr>Reproducible Results</vt:lpstr>
      <vt:lpstr>Processed Data – in LabLog  or in raw data?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 Zaiss</cp:lastModifiedBy>
  <cp:revision>378</cp:revision>
  <dcterms:created xsi:type="dcterms:W3CDTF">2014-02-08T08:57:37Z</dcterms:created>
  <dcterms:modified xsi:type="dcterms:W3CDTF">2022-10-16T11:27:06Z</dcterms:modified>
</cp:coreProperties>
</file>